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58" r:id="rId5"/>
    <p:sldId id="261" r:id="rId6"/>
    <p:sldId id="260" r:id="rId7"/>
    <p:sldId id="259" r:id="rId8"/>
    <p:sldId id="262"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4/6/2023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796835"/>
            <a:ext cx="8915399" cy="1280160"/>
          </a:xfrm>
        </p:spPr>
        <p:txBody>
          <a:bodyPr/>
          <a:lstStyle/>
          <a:p>
            <a:r>
              <a:rPr lang="en-US" dirty="0" smtClean="0">
                <a:solidFill>
                  <a:schemeClr val="bg2">
                    <a:lumMod val="25000"/>
                  </a:schemeClr>
                </a:solidFill>
                <a:latin typeface="Algerian" panose="04020705040A02060702" pitchFamily="82" charset="0"/>
              </a:rPr>
              <a:t>BUSINESS ETHICS</a:t>
            </a:r>
            <a:endParaRPr lang="en-IN" dirty="0">
              <a:solidFill>
                <a:schemeClr val="bg2">
                  <a:lumMod val="25000"/>
                </a:schemeClr>
              </a:solidFill>
              <a:latin typeface="Algerian" panose="04020705040A02060702" pitchFamily="82" charset="0"/>
            </a:endParaRPr>
          </a:p>
        </p:txBody>
      </p:sp>
      <p:sp>
        <p:nvSpPr>
          <p:cNvPr id="3" name="Subtitle 2"/>
          <p:cNvSpPr>
            <a:spLocks noGrp="1"/>
          </p:cNvSpPr>
          <p:nvPr>
            <p:ph type="subTitle" idx="1"/>
          </p:nvPr>
        </p:nvSpPr>
        <p:spPr/>
        <p:txBody>
          <a:bodyPr>
            <a:normAutofit lnSpcReduction="10000"/>
          </a:bodyPr>
          <a:lstStyle/>
          <a:p>
            <a:r>
              <a:rPr lang="en-US" dirty="0" smtClean="0">
                <a:latin typeface="Bookman Old Style" panose="02050604050505020204" pitchFamily="18" charset="0"/>
              </a:rPr>
              <a:t>M. JASMINE FAIROSE MBA., M.PHIL.,</a:t>
            </a:r>
          </a:p>
          <a:p>
            <a:r>
              <a:rPr lang="en-US" dirty="0" smtClean="0">
                <a:latin typeface="Bookman Old Style" panose="02050604050505020204" pitchFamily="18" charset="0"/>
              </a:rPr>
              <a:t>PG &amp;RESEARCH DEPARTMENT OF COMMERCE, </a:t>
            </a:r>
          </a:p>
          <a:p>
            <a:r>
              <a:rPr lang="en-US" dirty="0" smtClean="0">
                <a:latin typeface="Bookman Old Style" panose="02050604050505020204" pitchFamily="18" charset="0"/>
              </a:rPr>
              <a:t>JAMAL MOHAMED COLLEGE, TRICHY</a:t>
            </a:r>
            <a:endParaRPr lang="en-IN" dirty="0">
              <a:latin typeface="Bookman Old Style" panose="02050604050505020204" pitchFamily="18" charset="0"/>
            </a:endParaRPr>
          </a:p>
        </p:txBody>
      </p:sp>
    </p:spTree>
    <p:extLst>
      <p:ext uri="{BB962C8B-B14F-4D97-AF65-F5344CB8AC3E}">
        <p14:creationId xmlns:p14="http://schemas.microsoft.com/office/powerpoint/2010/main" val="2822816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2924" y="2808514"/>
            <a:ext cx="8911687" cy="2207622"/>
          </a:xfrm>
        </p:spPr>
        <p:txBody>
          <a:bodyPr>
            <a:normAutofit/>
          </a:bodyPr>
          <a:lstStyle/>
          <a:p>
            <a:pPr algn="ctr"/>
            <a:r>
              <a:rPr lang="en-US" sz="8000" dirty="0" smtClean="0">
                <a:solidFill>
                  <a:schemeClr val="bg2">
                    <a:lumMod val="25000"/>
                  </a:schemeClr>
                </a:solidFill>
                <a:latin typeface="Algerian" panose="04020705040A02060702" pitchFamily="82" charset="0"/>
              </a:rPr>
              <a:t>THANK YOU</a:t>
            </a:r>
            <a:endParaRPr lang="en-IN" sz="8000" dirty="0">
              <a:solidFill>
                <a:schemeClr val="bg2">
                  <a:lumMod val="25000"/>
                </a:schemeClr>
              </a:solidFill>
              <a:latin typeface="Algerian" panose="04020705040A02060702" pitchFamily="82" charset="0"/>
            </a:endParaRPr>
          </a:p>
        </p:txBody>
      </p:sp>
    </p:spTree>
    <p:extLst>
      <p:ext uri="{BB962C8B-B14F-4D97-AF65-F5344CB8AC3E}">
        <p14:creationId xmlns:p14="http://schemas.microsoft.com/office/powerpoint/2010/main" val="4068512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lumMod val="25000"/>
                  </a:schemeClr>
                </a:solidFill>
                <a:latin typeface="Algerian" panose="04020705040A02060702" pitchFamily="82" charset="0"/>
              </a:rPr>
              <a:t>MEANING OF BUSINESS</a:t>
            </a:r>
            <a:endParaRPr lang="en-IN" dirty="0">
              <a:solidFill>
                <a:schemeClr val="bg2">
                  <a:lumMod val="25000"/>
                </a:schemeClr>
              </a:solidFill>
              <a:latin typeface="Algerian" panose="04020705040A02060702" pitchFamily="82" charset="0"/>
            </a:endParaRPr>
          </a:p>
        </p:txBody>
      </p:sp>
      <p:sp>
        <p:nvSpPr>
          <p:cNvPr id="3" name="Content Placeholder 2"/>
          <p:cNvSpPr>
            <a:spLocks noGrp="1"/>
          </p:cNvSpPr>
          <p:nvPr>
            <p:ph idx="1"/>
          </p:nvPr>
        </p:nvSpPr>
        <p:spPr/>
        <p:txBody>
          <a:bodyPr>
            <a:normAutofit/>
          </a:bodyPr>
          <a:lstStyle/>
          <a:p>
            <a:pPr algn="just"/>
            <a:r>
              <a:rPr lang="en-US" sz="2800" dirty="0" smtClean="0">
                <a:latin typeface="Bookman Old Style" panose="02050604050505020204" pitchFamily="18" charset="0"/>
              </a:rPr>
              <a:t>The term business refers to an organization or enterprising entity engaged in commercial, industrial, or professional activities. The purpose of a business is to organize some sort of economic production (of goods or services).</a:t>
            </a:r>
            <a:endParaRPr lang="en-IN" sz="2800" dirty="0">
              <a:latin typeface="Bookman Old Style" panose="02050604050505020204" pitchFamily="18" charset="0"/>
            </a:endParaRPr>
          </a:p>
        </p:txBody>
      </p:sp>
    </p:spTree>
    <p:extLst>
      <p:ext uri="{BB962C8B-B14F-4D97-AF65-F5344CB8AC3E}">
        <p14:creationId xmlns:p14="http://schemas.microsoft.com/office/powerpoint/2010/main" val="1495534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altLang="en-US" b="1" dirty="0" smtClean="0">
                <a:solidFill>
                  <a:srgbClr val="555555"/>
                </a:solidFill>
                <a:latin typeface="Bookman Old Style" panose="02050604050505020204" pitchFamily="18" charset="0"/>
              </a:rPr>
              <a:t/>
            </a:r>
            <a:br>
              <a:rPr lang="en-US" altLang="en-US" b="1" dirty="0" smtClean="0">
                <a:solidFill>
                  <a:srgbClr val="555555"/>
                </a:solidFill>
                <a:latin typeface="Bookman Old Style" panose="02050604050505020204" pitchFamily="18" charset="0"/>
              </a:rPr>
            </a:br>
            <a:r>
              <a:rPr lang="en-US" altLang="en-US" b="1" dirty="0" smtClean="0">
                <a:solidFill>
                  <a:schemeClr val="bg2">
                    <a:lumMod val="25000"/>
                  </a:schemeClr>
                </a:solidFill>
                <a:latin typeface="Algerian" panose="04020705040A02060702" pitchFamily="82" charset="0"/>
              </a:rPr>
              <a:t>Definition </a:t>
            </a:r>
            <a:r>
              <a:rPr lang="en-US" altLang="en-US" b="1" dirty="0">
                <a:solidFill>
                  <a:schemeClr val="bg2">
                    <a:lumMod val="25000"/>
                  </a:schemeClr>
                </a:solidFill>
                <a:latin typeface="Algerian" panose="04020705040A02060702" pitchFamily="82" charset="0"/>
              </a:rPr>
              <a:t>of T.M. Garrett</a:t>
            </a:r>
            <a:r>
              <a:rPr lang="en-US" altLang="en-US" dirty="0">
                <a:solidFill>
                  <a:schemeClr val="bg2">
                    <a:lumMod val="25000"/>
                  </a:schemeClr>
                </a:solidFill>
                <a:latin typeface="Bookman Old Style" panose="02050604050505020204" pitchFamily="18" charset="0"/>
              </a:rPr>
              <a:t>:</a:t>
            </a:r>
            <a:r>
              <a:rPr lang="en-US" altLang="en-US" sz="2400" dirty="0">
                <a:solidFill>
                  <a:schemeClr val="bg2">
                    <a:lumMod val="25000"/>
                  </a:schemeClr>
                </a:solidFill>
                <a:latin typeface="Bookman Old Style" panose="02050604050505020204" pitchFamily="18" charset="0"/>
              </a:rPr>
              <a:t/>
            </a:r>
            <a:br>
              <a:rPr lang="en-US" altLang="en-US" sz="2400" dirty="0">
                <a:solidFill>
                  <a:schemeClr val="bg2">
                    <a:lumMod val="25000"/>
                  </a:schemeClr>
                </a:solidFill>
                <a:latin typeface="Bookman Old Style" panose="02050604050505020204" pitchFamily="18" charset="0"/>
              </a:rPr>
            </a:br>
            <a:endParaRPr lang="en-IN" dirty="0">
              <a:solidFill>
                <a:schemeClr val="bg2">
                  <a:lumMod val="25000"/>
                </a:schemeClr>
              </a:solidFill>
            </a:endParaRPr>
          </a:p>
        </p:txBody>
      </p:sp>
      <p:sp>
        <p:nvSpPr>
          <p:cNvPr id="4" name="Rectangle 1"/>
          <p:cNvSpPr>
            <a:spLocks noGrp="1" noChangeArrowheads="1"/>
          </p:cNvSpPr>
          <p:nvPr>
            <p:ph idx="1"/>
          </p:nvPr>
        </p:nvSpPr>
        <p:spPr bwMode="auto">
          <a:xfrm>
            <a:off x="2791428" y="3025170"/>
            <a:ext cx="8514679" cy="9233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Bookman Old Style" panose="02050604050505020204" pitchFamily="18" charset="0"/>
              </a:rPr>
              <a:t>Business ethics is a study of the moral rightness or wrongness of the acts involved in the production, distribution and exchange of economic goods and services</a:t>
            </a:r>
            <a:r>
              <a:rPr kumimoji="0" lang="en-US" altLang="en-US" sz="1800" b="0" i="0" u="none" strike="noStrike" cap="none" normalizeH="0" baseline="0" dirty="0" smtClean="0">
                <a:ln>
                  <a:noFill/>
                </a:ln>
                <a:solidFill>
                  <a:schemeClr val="tx1"/>
                </a:solidFill>
                <a:effectLst/>
                <a:latin typeface="Bookman Old Style" panose="02050604050505020204" pitchFamily="18" charset="0"/>
              </a:rPr>
              <a:t>.</a:t>
            </a:r>
          </a:p>
        </p:txBody>
      </p:sp>
    </p:spTree>
    <p:extLst>
      <p:ext uri="{BB962C8B-B14F-4D97-AF65-F5344CB8AC3E}">
        <p14:creationId xmlns:p14="http://schemas.microsoft.com/office/powerpoint/2010/main" val="3731496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bg2">
                    <a:lumMod val="25000"/>
                  </a:schemeClr>
                </a:solidFill>
                <a:latin typeface="Algerian" panose="04020705040A02060702" pitchFamily="82" charset="0"/>
              </a:rPr>
              <a:t>MEANING OF BUSINESS ETHICS</a:t>
            </a:r>
            <a:endParaRPr lang="en-IN" sz="4000" dirty="0">
              <a:solidFill>
                <a:schemeClr val="bg2">
                  <a:lumMod val="25000"/>
                </a:schemeClr>
              </a:solidFill>
              <a:latin typeface="Algerian" panose="04020705040A02060702" pitchFamily="82" charset="0"/>
            </a:endParaRPr>
          </a:p>
        </p:txBody>
      </p:sp>
      <p:sp>
        <p:nvSpPr>
          <p:cNvPr id="3" name="Content Placeholder 2"/>
          <p:cNvSpPr>
            <a:spLocks noGrp="1"/>
          </p:cNvSpPr>
          <p:nvPr>
            <p:ph idx="1"/>
          </p:nvPr>
        </p:nvSpPr>
        <p:spPr/>
        <p:txBody>
          <a:bodyPr/>
          <a:lstStyle/>
          <a:p>
            <a:pPr algn="just"/>
            <a:r>
              <a:rPr lang="en-IN" sz="2400" dirty="0">
                <a:latin typeface="Bookman Old Style" panose="02050604050505020204" pitchFamily="18" charset="0"/>
              </a:rPr>
              <a:t>Business ethics refers to implementing appropriate business policies and practices with regard to arguably controversial subjects. Some issues that come up in a discussion of ethics include corporate governance, insider trading, bribery, discrimination, social responsibility, and fiduciary responsibilities</a:t>
            </a:r>
            <a:r>
              <a:rPr lang="en-IN" dirty="0"/>
              <a:t>.</a:t>
            </a:r>
          </a:p>
          <a:p>
            <a:pPr marL="0" indent="0">
              <a:buNone/>
            </a:pPr>
            <a:r>
              <a:rPr lang="en-IN" dirty="0"/>
              <a:t/>
            </a:r>
            <a:br>
              <a:rPr lang="en-IN" dirty="0"/>
            </a:br>
            <a:endParaRPr lang="en-IN" dirty="0"/>
          </a:p>
        </p:txBody>
      </p:sp>
    </p:spTree>
    <p:extLst>
      <p:ext uri="{BB962C8B-B14F-4D97-AF65-F5344CB8AC3E}">
        <p14:creationId xmlns:p14="http://schemas.microsoft.com/office/powerpoint/2010/main" val="3713513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chemeClr val="bg2">
                    <a:lumMod val="25000"/>
                  </a:schemeClr>
                </a:solidFill>
                <a:latin typeface="Algerian" panose="04020705040A02060702" pitchFamily="82" charset="0"/>
              </a:rPr>
              <a:t>Principles of Business Ethics</a:t>
            </a:r>
            <a:br>
              <a:rPr lang="en-IN" b="1" dirty="0">
                <a:solidFill>
                  <a:schemeClr val="bg2">
                    <a:lumMod val="25000"/>
                  </a:schemeClr>
                </a:solidFill>
                <a:latin typeface="Algerian" panose="04020705040A02060702" pitchFamily="82" charset="0"/>
              </a:rPr>
            </a:br>
            <a:endParaRPr lang="en-IN" dirty="0">
              <a:solidFill>
                <a:schemeClr val="bg2">
                  <a:lumMod val="25000"/>
                </a:schemeClr>
              </a:solidFill>
              <a:latin typeface="Algerian" panose="04020705040A02060702" pitchFamily="82" charset="0"/>
            </a:endParaRPr>
          </a:p>
        </p:txBody>
      </p:sp>
      <p:pic>
        <p:nvPicPr>
          <p:cNvPr id="1026" name="Picture 2" descr="Principles of Business Ethic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92925" y="1905001"/>
            <a:ext cx="7321013" cy="3732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2038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chemeClr val="bg2">
                    <a:lumMod val="25000"/>
                  </a:schemeClr>
                </a:solidFill>
                <a:latin typeface="Algerian" panose="04020705040A02060702" pitchFamily="82" charset="0"/>
              </a:rPr>
              <a:t>Types of Business Ethics</a:t>
            </a:r>
            <a:br>
              <a:rPr lang="en-IN" b="1" dirty="0">
                <a:solidFill>
                  <a:schemeClr val="bg2">
                    <a:lumMod val="25000"/>
                  </a:schemeClr>
                </a:solidFill>
                <a:latin typeface="Algerian" panose="04020705040A02060702" pitchFamily="82" charset="0"/>
              </a:rPr>
            </a:br>
            <a:endParaRPr lang="en-IN" dirty="0">
              <a:solidFill>
                <a:schemeClr val="bg2">
                  <a:lumMod val="25000"/>
                </a:schemeClr>
              </a:solidFill>
              <a:latin typeface="Algerian" panose="04020705040A02060702" pitchFamily="82" charset="0"/>
            </a:endParaRPr>
          </a:p>
        </p:txBody>
      </p:sp>
      <p:pic>
        <p:nvPicPr>
          <p:cNvPr id="2050" name="Picture 2" descr="Types of Business Ethic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16184" y="1658983"/>
            <a:ext cx="7792992" cy="45458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5266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2">
                    <a:lumMod val="25000"/>
                  </a:schemeClr>
                </a:solidFill>
                <a:latin typeface="Algerian" panose="04020705040A02060702" pitchFamily="82" charset="0"/>
              </a:rPr>
              <a:t>Why is business ethics important?</a:t>
            </a:r>
            <a:r>
              <a:rPr lang="en-US" b="1" dirty="0"/>
              <a:t/>
            </a:r>
            <a:br>
              <a:rPr lang="en-US" b="1" dirty="0"/>
            </a:br>
            <a:endParaRPr lang="en-IN" dirty="0"/>
          </a:p>
        </p:txBody>
      </p:sp>
      <p:sp>
        <p:nvSpPr>
          <p:cNvPr id="3" name="Content Placeholder 2"/>
          <p:cNvSpPr>
            <a:spLocks noGrp="1"/>
          </p:cNvSpPr>
          <p:nvPr>
            <p:ph idx="1"/>
          </p:nvPr>
        </p:nvSpPr>
        <p:spPr/>
        <p:txBody>
          <a:bodyPr>
            <a:noAutofit/>
          </a:bodyPr>
          <a:lstStyle/>
          <a:p>
            <a:pPr algn="just"/>
            <a:r>
              <a:rPr lang="en-US" sz="2000" dirty="0">
                <a:latin typeface="Bookman Old Style" panose="02050604050505020204" pitchFamily="18" charset="0"/>
              </a:rPr>
              <a:t>Business ethics ensure that companies operate according to all applicable laws. This maintains the company's respect among its peers and customers and protects it from legal liability. A company's ethics also help it attract quality team members. Businesses that care for their teams according to the highest ethical standards are often attractive to job seekers. Ethical treatment can also increase employee retention and reduce hiring and training costs.</a:t>
            </a:r>
          </a:p>
          <a:p>
            <a:pPr algn="just"/>
            <a:r>
              <a:rPr lang="en-US" sz="2000" dirty="0">
                <a:latin typeface="Bookman Old Style" panose="02050604050505020204" pitchFamily="18" charset="0"/>
              </a:rPr>
              <a:t>A business that treats its customers or clients ethically can build trust and create longstanding relationships. These customers are likely to return and may recommend the business to people within their sphere of influence. Also, a business known for its effective ethical principles can gain respect and elevate the quality of its brand.</a:t>
            </a:r>
          </a:p>
        </p:txBody>
      </p:sp>
    </p:spTree>
    <p:extLst>
      <p:ext uri="{BB962C8B-B14F-4D97-AF65-F5344CB8AC3E}">
        <p14:creationId xmlns:p14="http://schemas.microsoft.com/office/powerpoint/2010/main" val="2143868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chemeClr val="bg2">
                    <a:lumMod val="25000"/>
                  </a:schemeClr>
                </a:solidFill>
                <a:latin typeface="Algerian" panose="04020705040A02060702" pitchFamily="82" charset="0"/>
              </a:rPr>
              <a:t>Need for Business ethics</a:t>
            </a:r>
            <a:r>
              <a:rPr lang="en-IN" dirty="0"/>
              <a:t/>
            </a:r>
            <a:br>
              <a:rPr lang="en-IN" dirty="0"/>
            </a:br>
            <a:endParaRPr lang="en-IN" dirty="0"/>
          </a:p>
        </p:txBody>
      </p:sp>
      <p:sp>
        <p:nvSpPr>
          <p:cNvPr id="3" name="Content Placeholder 2"/>
          <p:cNvSpPr>
            <a:spLocks noGrp="1"/>
          </p:cNvSpPr>
          <p:nvPr>
            <p:ph idx="1"/>
          </p:nvPr>
        </p:nvSpPr>
        <p:spPr/>
        <p:txBody>
          <a:bodyPr/>
          <a:lstStyle/>
          <a:p>
            <a:r>
              <a:rPr lang="en-US" sz="2400" dirty="0">
                <a:latin typeface="Bookman Old Style" panose="02050604050505020204" pitchFamily="18" charset="0"/>
              </a:rPr>
              <a:t>Survival of the Business Unit</a:t>
            </a:r>
          </a:p>
          <a:p>
            <a:r>
              <a:rPr lang="en-IN" sz="2400" dirty="0">
                <a:latin typeface="Bookman Old Style" panose="02050604050505020204" pitchFamily="18" charset="0"/>
              </a:rPr>
              <a:t>Growth of Business Unit</a:t>
            </a:r>
          </a:p>
          <a:p>
            <a:r>
              <a:rPr lang="en-IN" sz="2400" dirty="0">
                <a:latin typeface="Bookman Old Style" panose="02050604050505020204" pitchFamily="18" charset="0"/>
              </a:rPr>
              <a:t>Earning Goodwill</a:t>
            </a:r>
          </a:p>
          <a:p>
            <a:r>
              <a:rPr lang="en-IN" sz="2400" dirty="0">
                <a:latin typeface="Bookman Old Style" panose="02050604050505020204" pitchFamily="18" charset="0"/>
              </a:rPr>
              <a:t>Improving the Confidence</a:t>
            </a:r>
          </a:p>
          <a:p>
            <a:r>
              <a:rPr lang="en-IN" sz="2400" dirty="0">
                <a:latin typeface="Bookman Old Style" panose="02050604050505020204" pitchFamily="18" charset="0"/>
              </a:rPr>
              <a:t>Maintaining Inter-relationship</a:t>
            </a:r>
          </a:p>
          <a:p>
            <a:r>
              <a:rPr lang="en-IN" sz="2400" dirty="0">
                <a:latin typeface="Bookman Old Style" panose="02050604050505020204" pitchFamily="18" charset="0"/>
              </a:rPr>
              <a:t>Solving Social Proble</a:t>
            </a:r>
            <a:r>
              <a:rPr lang="en-IN" dirty="0"/>
              <a:t>ms</a:t>
            </a:r>
          </a:p>
          <a:p>
            <a:pPr marL="0" indent="0">
              <a:buNone/>
            </a:pPr>
            <a:endParaRPr lang="en-IN" dirty="0"/>
          </a:p>
        </p:txBody>
      </p:sp>
    </p:spTree>
    <p:extLst>
      <p:ext uri="{BB962C8B-B14F-4D97-AF65-F5344CB8AC3E}">
        <p14:creationId xmlns:p14="http://schemas.microsoft.com/office/powerpoint/2010/main" val="4027224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latin typeface="Algerian" panose="04020705040A02060702" pitchFamily="82" charset="0"/>
              </a:rPr>
              <a:t>Factors which necessitate ethical behavior in business</a:t>
            </a:r>
            <a:br>
              <a:rPr lang="en-US" sz="2800" dirty="0">
                <a:latin typeface="Algerian" panose="04020705040A02060702" pitchFamily="82" charset="0"/>
              </a:rPr>
            </a:br>
            <a:endParaRPr lang="en-IN" sz="2800" dirty="0">
              <a:latin typeface="Algerian" panose="04020705040A02060702" pitchFamily="82" charset="0"/>
            </a:endParaRPr>
          </a:p>
        </p:txBody>
      </p:sp>
      <p:sp>
        <p:nvSpPr>
          <p:cNvPr id="3" name="Content Placeholder 2"/>
          <p:cNvSpPr>
            <a:spLocks noGrp="1"/>
          </p:cNvSpPr>
          <p:nvPr>
            <p:ph idx="1"/>
          </p:nvPr>
        </p:nvSpPr>
        <p:spPr/>
        <p:txBody>
          <a:bodyPr>
            <a:noAutofit/>
          </a:bodyPr>
          <a:lstStyle/>
          <a:p>
            <a:pPr algn="just" fontAlgn="base"/>
            <a:r>
              <a:rPr lang="en-US" sz="2400" dirty="0" smtClean="0">
                <a:latin typeface="Bookman Old Style" panose="02050604050505020204" pitchFamily="18" charset="0"/>
              </a:rPr>
              <a:t>Ours </a:t>
            </a:r>
            <a:r>
              <a:rPr lang="en-US" sz="2400" dirty="0">
                <a:latin typeface="Bookman Old Style" panose="02050604050505020204" pitchFamily="18" charset="0"/>
              </a:rPr>
              <a:t>is an industrial society and its values tend to become those of the entire culture.</a:t>
            </a:r>
          </a:p>
          <a:p>
            <a:pPr algn="just" fontAlgn="base"/>
            <a:r>
              <a:rPr lang="en-US" sz="2400" dirty="0" smtClean="0">
                <a:latin typeface="Bookman Old Style" panose="02050604050505020204" pitchFamily="18" charset="0"/>
              </a:rPr>
              <a:t>There </a:t>
            </a:r>
            <a:r>
              <a:rPr lang="en-US" sz="2400" dirty="0">
                <a:latin typeface="Bookman Old Style" panose="02050604050505020204" pitchFamily="18" charset="0"/>
              </a:rPr>
              <a:t>is a growing awareness among the public. The society insists the business leaders to shoulder the responsibility for maintaining their welfare.</a:t>
            </a:r>
          </a:p>
          <a:p>
            <a:pPr algn="just" fontAlgn="base"/>
            <a:r>
              <a:rPr lang="en-US" sz="2400" dirty="0" smtClean="0">
                <a:latin typeface="Bookman Old Style" panose="02050604050505020204" pitchFamily="18" charset="0"/>
              </a:rPr>
              <a:t> </a:t>
            </a:r>
            <a:r>
              <a:rPr lang="en-US" sz="2400" dirty="0">
                <a:latin typeface="Bookman Old Style" panose="02050604050505020204" pitchFamily="18" charset="0"/>
              </a:rPr>
              <a:t>If an organization fails to live upon the expectations of the society, it will lose its market share, its prestige and reputation.</a:t>
            </a:r>
          </a:p>
          <a:p>
            <a:pPr algn="just" fontAlgn="base"/>
            <a:r>
              <a:rPr lang="en-US" sz="2400" dirty="0" smtClean="0">
                <a:latin typeface="Bookman Old Style" panose="02050604050505020204" pitchFamily="18" charset="0"/>
              </a:rPr>
              <a:t>Unethical </a:t>
            </a:r>
            <a:r>
              <a:rPr lang="en-US" sz="2400" dirty="0">
                <a:latin typeface="Bookman Old Style" panose="02050604050505020204" pitchFamily="18" charset="0"/>
              </a:rPr>
              <a:t>practices shall lead to Government control ultimately through legislation. Hence, prevention is better than cure.</a:t>
            </a:r>
          </a:p>
          <a:p>
            <a:pPr algn="just"/>
            <a:endParaRPr lang="en-IN" sz="2400" dirty="0">
              <a:latin typeface="Bookman Old Style" panose="02050604050505020204" pitchFamily="18" charset="0"/>
            </a:endParaRPr>
          </a:p>
        </p:txBody>
      </p:sp>
    </p:spTree>
    <p:extLst>
      <p:ext uri="{BB962C8B-B14F-4D97-AF65-F5344CB8AC3E}">
        <p14:creationId xmlns:p14="http://schemas.microsoft.com/office/powerpoint/2010/main" val="29102486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19</TotalTime>
  <Words>362</Words>
  <Application>Microsoft Office PowerPoint</Application>
  <PresentationFormat>Widescreen</PresentationFormat>
  <Paragraphs>29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Algerian</vt:lpstr>
      <vt:lpstr>Arial</vt:lpstr>
      <vt:lpstr>Bookman Old Style</vt:lpstr>
      <vt:lpstr>Century Gothic</vt:lpstr>
      <vt:lpstr>Wingdings 3</vt:lpstr>
      <vt:lpstr>Wisp</vt:lpstr>
      <vt:lpstr>BUSINESS ETHICS</vt:lpstr>
      <vt:lpstr>MEANING OF BUSINESS</vt:lpstr>
      <vt:lpstr> Definition of T.M. Garrett: </vt:lpstr>
      <vt:lpstr>MEANING OF BUSINESS ETHICS</vt:lpstr>
      <vt:lpstr>Principles of Business Ethics </vt:lpstr>
      <vt:lpstr>Types of Business Ethics </vt:lpstr>
      <vt:lpstr>Why is business ethics important? </vt:lpstr>
      <vt:lpstr>Need for Business ethics </vt:lpstr>
      <vt:lpstr>Factors which necessitate ethical behavior in business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dc:creator>
  <cp:lastModifiedBy>staff</cp:lastModifiedBy>
  <cp:revision>6</cp:revision>
  <dcterms:created xsi:type="dcterms:W3CDTF">2023-04-06T07:27:40Z</dcterms:created>
  <dcterms:modified xsi:type="dcterms:W3CDTF">2023-04-06T11:19:16Z</dcterms:modified>
</cp:coreProperties>
</file>